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9" r:id="rId2"/>
    <p:sldId id="308" r:id="rId3"/>
    <p:sldId id="309" r:id="rId4"/>
    <p:sldId id="310" r:id="rId5"/>
    <p:sldId id="289" r:id="rId6"/>
    <p:sldId id="256" r:id="rId7"/>
    <p:sldId id="311" r:id="rId8"/>
    <p:sldId id="313" r:id="rId9"/>
    <p:sldId id="320" r:id="rId10"/>
    <p:sldId id="287" r:id="rId11"/>
    <p:sldId id="317" r:id="rId12"/>
    <p:sldId id="285" r:id="rId13"/>
    <p:sldId id="319" r:id="rId14"/>
    <p:sldId id="286" r:id="rId15"/>
    <p:sldId id="316" r:id="rId16"/>
    <p:sldId id="327" r:id="rId17"/>
    <p:sldId id="270" r:id="rId18"/>
    <p:sldId id="288" r:id="rId19"/>
    <p:sldId id="321" r:id="rId20"/>
    <p:sldId id="328" r:id="rId21"/>
    <p:sldId id="325" r:id="rId22"/>
    <p:sldId id="323" r:id="rId23"/>
    <p:sldId id="326" r:id="rId24"/>
    <p:sldId id="330" r:id="rId25"/>
    <p:sldId id="331" r:id="rId26"/>
    <p:sldId id="329" r:id="rId27"/>
    <p:sldId id="333" r:id="rId28"/>
    <p:sldId id="332" r:id="rId29"/>
    <p:sldId id="336" r:id="rId30"/>
    <p:sldId id="335" r:id="rId31"/>
    <p:sldId id="334" r:id="rId32"/>
    <p:sldId id="33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32"/>
    <p:restoredTop sz="94027"/>
  </p:normalViewPr>
  <p:slideViewPr>
    <p:cSldViewPr snapToGrid="0" snapToObjects="1">
      <p:cViewPr>
        <p:scale>
          <a:sx n="93" d="100"/>
          <a:sy n="93" d="100"/>
        </p:scale>
        <p:origin x="36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610E3-18A5-CD48-A96C-743B055A03AF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3E5C1-16BF-0341-8784-5D67D7697F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74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B085D-1CB5-EE47-B824-7434CE14547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12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F75D-A74F-BD4B-961C-511C7FBBB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5529A-DD2E-9249-AF66-8D779D01D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A15DC-AD83-9849-9AEC-7F3BBD75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8A694-6D15-A64C-A577-D0FD280CF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1A2C-CFA0-3742-8E80-9E0719C6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0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52212-5F5E-1E43-AACF-57061BA5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779F5-CE0B-D949-95C8-88D82333D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BA2BF-9531-F34F-B1E2-1E306140F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34FAC-4892-934C-85A9-6768D05E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6B268-FDA6-1F47-B57C-10CEC8F6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8325F-7201-8E43-95F5-E1B014CD8F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31DBF-FAD6-8B45-88A0-F0A5314D9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0554C-5CA1-3E43-81F8-6EF87D45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54BA-DD10-0842-9F61-02B592F6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2AE7-D00D-7B41-988D-8132E3D3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6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F7C4-285D-CD48-935A-C2FAF84E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3B3E7-0DF8-504A-B394-55588802F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18B1A-DB90-C844-AB58-A3F9A8557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174D6-E8D7-DC48-A056-C6061B88B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544-37C7-984A-B223-E5A7C57F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23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D532-72A0-2443-90EF-662A90C6C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14331-6700-AA40-939C-9D1EAB31D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29125-83C0-BE47-B9F1-197A336D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A3DF8-DAB0-F742-9D7E-DCFF745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FDD15-2F83-AF4B-AB5F-6796514A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EEC9-427D-2640-BFEE-A89BA7BD0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EAEE-AFD2-3F4A-9DB7-6F2FA4652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1349C-4BFF-9F40-9731-47162A30B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3C00B-AF26-254C-977E-293200CB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8E376-4513-9847-B578-B8DAAC1E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F3850-CA4A-0843-A6E1-A999D002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3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943D-7C7C-AD42-83BF-6E136656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EB4E-9C2E-044A-B347-5AE7BBCAA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CF891-376F-0B4F-AA43-9934EBE8B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012D2-4B96-D34B-B89A-35E8AEC22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49128-9CCC-9542-87FD-0DD43D3E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EFAA34-DC1C-CB45-A497-0E1347D5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43B4-6640-D64C-A1A2-E5A5BC44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3C22DD-3475-424E-A233-5A3587BE7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C32B-DFF9-BB48-8AD3-9542D26E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F00D2-0348-BF4A-BAF1-AC7FBBA3E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28FD7-2343-BB49-A18C-4D89B9DC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43C37-7F0B-F94A-84D4-C46939B2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3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F321C9-1C27-5048-A909-6EFD1B73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B409D-E282-8446-A063-DF08D4E2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1F71E-117C-1341-B7DE-D9AA0950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64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66EB-D8D0-4A40-BF9D-333C3819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AC04B-1EF6-0E41-91C4-DEA0F77A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BDB3C-3126-0047-8C3F-A8C0D6B5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D449-10A1-8042-8904-1070B391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F4AA9-63C6-7D42-92F4-C25A9574E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BE65F-F9DD-9941-93FE-43ACF026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1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7CBD-4838-7A4E-BB3E-4CA77E4D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A173E4-A8A4-DA41-B1A4-C784DFF71E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7D84E-F9E0-6947-A3B7-984D7536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D6B1B-59FE-A643-9C54-C12FA93E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B49F7-C378-074E-9C5C-A72F72DA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DAC37-D264-8748-92D7-402B466B0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5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458CB-0A1D-CB4F-8A0B-77978E1C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53420-B4DA-D646-B1E5-46C1674B2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D53-B56A-FF43-960B-722EA2C2D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B3B94-70CA-454C-8647-DCEDB0726359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8E696-7D40-9442-982F-C615CD0EB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324E5-A4D7-DE48-89F8-E794B2D93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2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5JYkgCRbBI&amp;t=1s" TargetMode="External"/><Relationship Id="rId2" Type="http://schemas.openxmlformats.org/officeDocument/2006/relationships/hyperlink" Target="https://www.youtube.com/watch?v=6R_3jHeimi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Building The Quadcopter Schematic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8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Voltage 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A2FE3-1B35-5A4C-BCB0-955E103E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6796" y="490538"/>
            <a:ext cx="4495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25B38-BE14-1747-A35B-9F11DF08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57" y="4283075"/>
            <a:ext cx="8242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0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7361505" y="2320089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9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 and Reference Design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5664BD5-986C-5A42-8B78-E05CCA0F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77" y="1535802"/>
            <a:ext cx="6096381" cy="45668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96289-F5BB-6343-AFEA-2D36FB1D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581" y="1613245"/>
            <a:ext cx="4741932" cy="4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7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7239382" y="1911020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1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12580" cy="4351338"/>
          </a:xfrm>
        </p:spPr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2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</a:t>
            </a:r>
            <a:r>
              <a:rPr lang="en-US" baseline="30000" dirty="0"/>
              <a:t>2</a:t>
            </a:r>
            <a:r>
              <a:rPr lang="en-US" dirty="0"/>
              <a:t>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Pins are precious!</a:t>
            </a:r>
          </a:p>
          <a:p>
            <a:pPr lvl="1"/>
            <a:r>
              <a:rPr lang="en-US" dirty="0"/>
              <a:t>They take up space</a:t>
            </a:r>
          </a:p>
          <a:p>
            <a:pPr lvl="1"/>
            <a:r>
              <a:rPr lang="en-US" dirty="0"/>
              <a:t>More pins </a:t>
            </a:r>
            <a:r>
              <a:rPr lang="en-US" dirty="0">
                <a:sym typeface="Wingdings"/>
              </a:rPr>
              <a:t> More expensive microcontrollers</a:t>
            </a:r>
          </a:p>
          <a:p>
            <a:pPr lvl="1"/>
            <a:r>
              <a:rPr lang="en-US" dirty="0">
                <a:sym typeface="Wingdings"/>
              </a:rPr>
              <a:t>Adding pins is hard</a:t>
            </a:r>
          </a:p>
          <a:p>
            <a:pPr lvl="2"/>
            <a:r>
              <a:rPr lang="en-US" dirty="0">
                <a:sym typeface="Wingdings"/>
              </a:rPr>
              <a:t>Might need a new microcontroller (if a larger, compatible one is available)</a:t>
            </a:r>
          </a:p>
          <a:p>
            <a:pPr lvl="2"/>
            <a:r>
              <a:rPr lang="en-US" dirty="0">
                <a:sym typeface="Wingdings"/>
              </a:rPr>
              <a:t>Significant board changes</a:t>
            </a:r>
          </a:p>
          <a:p>
            <a:r>
              <a:rPr lang="en-US" dirty="0">
                <a:sym typeface="Wingdings"/>
              </a:rPr>
              <a:t>Performance is often not that important</a:t>
            </a:r>
          </a:p>
          <a:p>
            <a:r>
              <a:rPr lang="en-US" dirty="0">
                <a:sym typeface="Wingdings"/>
              </a:rPr>
              <a:t>So</a:t>
            </a:r>
          </a:p>
          <a:p>
            <a:pPr lvl="1"/>
            <a:r>
              <a:rPr lang="en-US" dirty="0">
                <a:sym typeface="Wingdings"/>
              </a:rPr>
              <a:t>Use the minimum number of pins</a:t>
            </a:r>
          </a:p>
          <a:p>
            <a:pPr lvl="1"/>
            <a:r>
              <a:rPr lang="en-US" dirty="0">
                <a:sym typeface="Wingdings"/>
              </a:rPr>
              <a:t>Run them at relatively low bit rates.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81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I2C Bus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81832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Two signals</a:t>
            </a:r>
          </a:p>
          <a:p>
            <a:pPr lvl="1"/>
            <a:r>
              <a:rPr lang="en-US" dirty="0"/>
              <a:t>SCL – Serial Clock (used for coordination and timing)</a:t>
            </a:r>
          </a:p>
          <a:p>
            <a:pPr lvl="1"/>
            <a:r>
              <a:rPr lang="en-US" dirty="0"/>
              <a:t>SDA – Serial Data (used for data and control signaling)</a:t>
            </a:r>
          </a:p>
          <a:p>
            <a:pPr lvl="1"/>
            <a:r>
              <a:rPr lang="en-US" dirty="0"/>
              <a:t>Both pulled up to VCC via a large resistor (e.g. 10 </a:t>
            </a:r>
            <a:r>
              <a:rPr lang="en-US" dirty="0" err="1"/>
              <a:t>kΩ</a:t>
            </a:r>
            <a:r>
              <a:rPr lang="en-US" dirty="0"/>
              <a:t>)</a:t>
            </a:r>
          </a:p>
          <a:p>
            <a:r>
              <a:rPr lang="en-US" dirty="0"/>
              <a:t>Two I2C roles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master</a:t>
            </a:r>
            <a:r>
              <a:rPr lang="en-US" dirty="0"/>
              <a:t> that initiate communication (The MCU)</a:t>
            </a:r>
          </a:p>
          <a:p>
            <a:pPr lvl="1"/>
            <a:r>
              <a:rPr lang="en-US" dirty="0"/>
              <a:t>Up to 127 </a:t>
            </a:r>
            <a:r>
              <a:rPr lang="en-US" i="1" dirty="0"/>
              <a:t>slaves </a:t>
            </a:r>
            <a:r>
              <a:rPr lang="en-US" dirty="0"/>
              <a:t>that can respond (The IMU)</a:t>
            </a:r>
          </a:p>
          <a:p>
            <a:r>
              <a:rPr lang="en-US" dirty="0"/>
              <a:t>Two operations: Read and write</a:t>
            </a:r>
          </a:p>
          <a:p>
            <a:pPr lvl="1"/>
            <a:r>
              <a:rPr lang="en-US" dirty="0"/>
              <a:t>The master can read and write </a:t>
            </a:r>
            <a:r>
              <a:rPr lang="en-US" i="1" dirty="0"/>
              <a:t>registers </a:t>
            </a:r>
            <a:r>
              <a:rPr lang="en-US" dirty="0"/>
              <a:t>specified by an address.</a:t>
            </a:r>
            <a:endParaRPr lang="en-US" i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F5427A6-7ACC-1546-8595-EE97E5257E2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04857" y="3015049"/>
            <a:ext cx="5808202" cy="20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82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802252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636" y="1600201"/>
            <a:ext cx="6843203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 turns off</a:t>
            </a:r>
          </a:p>
          <a:p>
            <a:r>
              <a:rPr lang="en-US" dirty="0"/>
              <a:t>Pull down resistor so it defaults to ‘off’.</a:t>
            </a:r>
          </a:p>
          <a:p>
            <a:r>
              <a:rPr lang="en-US" dirty="0"/>
              <a:t>Large capacitor for “decoupling”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7386F-84B3-694F-9A17-32C1DFC1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275" y="1441881"/>
            <a:ext cx="3464490" cy="434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5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9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EEC7D-A97C-2E44-BD5A-1BD032319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Pulse Width Modulation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6F709E-DD87-314F-ABBB-2CFBB3F958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Motor speed varies with voltage</a:t>
            </a:r>
          </a:p>
          <a:p>
            <a:r>
              <a:rPr lang="en-US" dirty="0"/>
              <a:t>Varying the voltage directly is hard</a:t>
            </a:r>
          </a:p>
          <a:p>
            <a:r>
              <a:rPr lang="en-US" dirty="0"/>
              <a:t>PWM varies the </a:t>
            </a:r>
            <a:r>
              <a:rPr lang="en-US" i="1" dirty="0"/>
              <a:t>average</a:t>
            </a:r>
            <a:r>
              <a:rPr lang="en-US" dirty="0"/>
              <a:t> voltage using a digital signals</a:t>
            </a:r>
          </a:p>
          <a:p>
            <a:pPr lvl="1"/>
            <a:r>
              <a:rPr lang="en-US" dirty="0"/>
              <a:t>Duty cycle:  % of time signal is high</a:t>
            </a:r>
          </a:p>
          <a:p>
            <a:pPr lvl="1"/>
            <a:r>
              <a:rPr lang="en-US" dirty="0"/>
              <a:t>Cycle time:  delay between rising edges (2ms on our MCU)</a:t>
            </a:r>
          </a:p>
          <a:p>
            <a:pPr lvl="1"/>
            <a:r>
              <a:rPr lang="en-US" dirty="0"/>
              <a:t>Frequency: 1/Cycle time (490Hz)</a:t>
            </a:r>
          </a:p>
          <a:p>
            <a:r>
              <a:rPr lang="en-US" dirty="0"/>
              <a:t>Our MCU has hardware for this</a:t>
            </a:r>
          </a:p>
          <a:p>
            <a:pPr lvl="1"/>
            <a:r>
              <a:rPr lang="en-US" dirty="0"/>
              <a:t>Accessed via </a:t>
            </a:r>
            <a:r>
              <a:rPr lang="en-US" dirty="0" err="1"/>
              <a:t>analogWrite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Cycle time = 2ms</a:t>
            </a:r>
          </a:p>
          <a:p>
            <a:pPr lvl="1"/>
            <a:r>
              <a:rPr lang="en-US" dirty="0"/>
              <a:t>Frequency = 490Hz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D0E33A1-CC9D-E54D-849A-A640C8085C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14088" y="3018027"/>
            <a:ext cx="5633851" cy="19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75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28127" cy="4351338"/>
          </a:xfrm>
        </p:spPr>
        <p:txBody>
          <a:bodyPr>
            <a:normAutofit/>
          </a:bodyPr>
          <a:lstStyle/>
          <a:p>
            <a:r>
              <a:rPr lang="en-US" dirty="0"/>
              <a:t>Inductance -- Resistance to a change in current</a:t>
            </a:r>
          </a:p>
          <a:p>
            <a:pPr lvl="1"/>
            <a:r>
              <a:rPr lang="en-US" dirty="0"/>
              <a:t>Current takes time to start and stop flowing.</a:t>
            </a:r>
          </a:p>
          <a:p>
            <a:pPr lvl="1"/>
            <a:r>
              <a:rPr lang="en-US" dirty="0"/>
              <a:t>Imagine water flowing in a pipe when you turn off the faucet.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D746E-E481-614A-BC5B-C941B11D3A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FBAE9-5D57-B245-A030-61EBBEE5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5"/>
          <a:stretch/>
        </p:blipFill>
        <p:spPr>
          <a:xfrm>
            <a:off x="8560377" y="3182384"/>
            <a:ext cx="1568450" cy="124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B8380-0CD6-C848-87DE-155AA449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10"/>
          <a:stretch/>
        </p:blipFill>
        <p:spPr>
          <a:xfrm>
            <a:off x="7333698" y="3182384"/>
            <a:ext cx="126365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07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/>
          </a:bodyPr>
          <a:lstStyle/>
          <a:p>
            <a:r>
              <a:rPr lang="en-US" dirty="0"/>
              <a:t>Motors are inductors (and resistors)</a:t>
            </a:r>
          </a:p>
          <a:p>
            <a:r>
              <a:rPr lang="en-US" dirty="0"/>
              <a:t>Motor voltage equation</a:t>
            </a:r>
          </a:p>
          <a:p>
            <a:pPr lvl="1"/>
            <a:r>
              <a:rPr lang="en-US" dirty="0" err="1"/>
              <a:t>Vm</a:t>
            </a:r>
            <a:r>
              <a:rPr lang="en-US" dirty="0"/>
              <a:t> = voltage across the motor</a:t>
            </a:r>
          </a:p>
          <a:p>
            <a:pPr lvl="1"/>
            <a:r>
              <a:rPr lang="en-US" dirty="0"/>
              <a:t>I = Motor current</a:t>
            </a:r>
          </a:p>
          <a:p>
            <a:pPr lvl="1"/>
            <a:r>
              <a:rPr lang="en-US" dirty="0"/>
              <a:t>R = Motor resistance</a:t>
            </a:r>
          </a:p>
          <a:p>
            <a:pPr lvl="1"/>
            <a:r>
              <a:rPr lang="en-US" dirty="0"/>
              <a:t>L = Motor Inductance</a:t>
            </a:r>
          </a:p>
          <a:p>
            <a:pPr lvl="1"/>
            <a:r>
              <a:rPr lang="en-US" dirty="0" err="1"/>
              <a:t>dI</a:t>
            </a:r>
            <a:r>
              <a:rPr lang="en-US" dirty="0"/>
              <a:t>/</a:t>
            </a:r>
            <a:r>
              <a:rPr lang="en-US" dirty="0" err="1"/>
              <a:t>dt</a:t>
            </a:r>
            <a:r>
              <a:rPr lang="en-US" dirty="0"/>
              <a:t> = rate of change of motor current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A03957-5555-494B-A2A3-634027BC7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546" y="2112963"/>
            <a:ext cx="5981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92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a ‘fly back diode’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No effect (reverse-biased)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Forward-biased</a:t>
            </a:r>
          </a:p>
          <a:p>
            <a:pPr lvl="1"/>
            <a:r>
              <a:rPr lang="en-US" dirty="0"/>
              <a:t>Routes current back into the motor</a:t>
            </a:r>
          </a:p>
          <a:p>
            <a:r>
              <a:rPr lang="en-US" dirty="0"/>
              <a:t>Good videos</a:t>
            </a:r>
          </a:p>
          <a:p>
            <a:pPr lvl="1"/>
            <a:r>
              <a:rPr lang="en-US" dirty="0">
                <a:hlinkClick r:id="rId2"/>
              </a:rPr>
              <a:t>https://www.youtube.com/watch?v=6R_3jHeimiE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https://www.youtube.com/watch?v=m5JYkgCRbBI&amp;t=1s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310016-4EAE-1F4B-9888-0303DF123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461" y="1747044"/>
            <a:ext cx="36322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70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will add some LEDs to you quadcopter.</a:t>
            </a:r>
          </a:p>
          <a:p>
            <a:r>
              <a:rPr lang="en-US" dirty="0"/>
              <a:t>Three steps</a:t>
            </a:r>
          </a:p>
          <a:p>
            <a:pPr lvl="1"/>
            <a:r>
              <a:rPr lang="en-US" dirty="0"/>
              <a:t>Design your lighting scheme</a:t>
            </a:r>
          </a:p>
          <a:p>
            <a:pPr lvl="1"/>
            <a:r>
              <a:rPr lang="en-US" dirty="0"/>
              <a:t>Pick them on </a:t>
            </a:r>
            <a:r>
              <a:rPr lang="en-US" dirty="0" err="1"/>
              <a:t>Digikey.com</a:t>
            </a:r>
            <a:endParaRPr lang="en-US" dirty="0"/>
          </a:p>
          <a:p>
            <a:pPr lvl="1"/>
            <a:r>
              <a:rPr lang="en-US" dirty="0"/>
              <a:t>Design the circuit to control them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A5B0FE1-906B-A54F-B97C-E14A3957A8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91474" y="2040835"/>
            <a:ext cx="4501424" cy="338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46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Design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Functional</a:t>
            </a:r>
          </a:p>
          <a:p>
            <a:pPr lvl="1"/>
            <a:r>
              <a:rPr lang="en-US" dirty="0"/>
              <a:t>Which way is forward?</a:t>
            </a:r>
          </a:p>
          <a:p>
            <a:pPr lvl="1"/>
            <a:r>
              <a:rPr lang="en-US" dirty="0"/>
              <a:t>Status information</a:t>
            </a:r>
          </a:p>
          <a:p>
            <a:r>
              <a:rPr lang="en-US" dirty="0"/>
              <a:t>Pretty</a:t>
            </a:r>
          </a:p>
          <a:p>
            <a:pPr lvl="1"/>
            <a:r>
              <a:rPr lang="en-US" dirty="0"/>
              <a:t>Ground effects</a:t>
            </a:r>
          </a:p>
          <a:p>
            <a:pPr lvl="1"/>
            <a:r>
              <a:rPr lang="en-US" dirty="0"/>
              <a:t>Display your quad’s mood</a:t>
            </a:r>
          </a:p>
          <a:p>
            <a:r>
              <a:rPr lang="en-US" dirty="0"/>
              <a:t>Options</a:t>
            </a:r>
          </a:p>
          <a:p>
            <a:pPr lvl="1"/>
            <a:r>
              <a:rPr lang="en-US" dirty="0"/>
              <a:t>“indicator” LEDs draw a few mA</a:t>
            </a:r>
          </a:p>
          <a:p>
            <a:pPr lvl="1"/>
            <a:r>
              <a:rPr lang="en-US" dirty="0"/>
              <a:t>“lighting” LEDs can draw up to several amps.</a:t>
            </a:r>
          </a:p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0.5 A maximum across all your LEDs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C3D075B-D079-7044-880F-0B7785A6AA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23652" y="849440"/>
            <a:ext cx="3776869" cy="493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80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22BE-86BE-3A45-8F69-6C2532F16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A0C05-1F82-5B41-ABF1-ACFD0EB6E5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lots of LED</a:t>
            </a:r>
          </a:p>
          <a:p>
            <a:r>
              <a:rPr lang="en-US" dirty="0"/>
              <a:t>You will pick them on </a:t>
            </a:r>
            <a:r>
              <a:rPr lang="en-US" dirty="0" err="1"/>
              <a:t>digikey</a:t>
            </a:r>
            <a:endParaRPr lang="en-US" dirty="0"/>
          </a:p>
          <a:p>
            <a:pPr lvl="1"/>
            <a:r>
              <a:rPr lang="en-US" dirty="0"/>
              <a:t>Must be at least 0805 (2mm x 1.25mm)</a:t>
            </a:r>
          </a:p>
          <a:p>
            <a:pPr lvl="1"/>
            <a:r>
              <a:rPr lang="en-US" dirty="0"/>
              <a:t>Available in quantities of 1</a:t>
            </a:r>
          </a:p>
          <a:p>
            <a:pPr lvl="1"/>
            <a:r>
              <a:rPr lang="en-US" dirty="0"/>
              <a:t>Cost &lt; $1 per LED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805B5A-B444-EF4A-AAE9-4A89E14504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05599" y="1207753"/>
            <a:ext cx="4479235" cy="528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63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Datasheets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Key device parameters</a:t>
            </a:r>
          </a:p>
          <a:p>
            <a:pPr lvl="1"/>
            <a:r>
              <a:rPr lang="en-US" dirty="0"/>
              <a:t>Forward voltage: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endParaRPr lang="en-US" baseline="-25000" dirty="0"/>
          </a:p>
          <a:p>
            <a:pPr lvl="1"/>
            <a:r>
              <a:rPr lang="en-US" dirty="0"/>
              <a:t>Color</a:t>
            </a:r>
          </a:p>
          <a:p>
            <a:pPr lvl="1"/>
            <a:r>
              <a:rPr lang="en-US" dirty="0"/>
              <a:t>Luminous intensity</a:t>
            </a:r>
          </a:p>
          <a:p>
            <a:r>
              <a:rPr lang="en-US" dirty="0"/>
              <a:t>Key absolute limits</a:t>
            </a:r>
          </a:p>
          <a:p>
            <a:pPr lvl="1"/>
            <a:r>
              <a:rPr lang="en-US" dirty="0"/>
              <a:t>Forward current</a:t>
            </a:r>
          </a:p>
          <a:p>
            <a:pPr lvl="1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17F791A-F144-934B-A4D0-26F3D33711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b="20891"/>
          <a:stretch/>
        </p:blipFill>
        <p:spPr>
          <a:xfrm>
            <a:off x="5844024" y="160510"/>
            <a:ext cx="5920647" cy="3692180"/>
          </a:xfrm>
          <a:prstGeom prst="rect">
            <a:avLst/>
          </a:prstGeom>
        </p:spPr>
      </p:pic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B77523D6-EE18-9A42-92AD-191A512B5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025" y="4026781"/>
            <a:ext cx="5920647" cy="20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381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Circuit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Driving the LED at &gt;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will burn it out.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80A1A55-FD69-8B43-B640-12E7FCAC169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6844" y="1825625"/>
            <a:ext cx="6055263" cy="386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05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Limiting Current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Ohm’s Law	: V = IR</a:t>
            </a:r>
          </a:p>
          <a:p>
            <a:r>
              <a:rPr lang="en-US" dirty="0"/>
              <a:t>The forward voltage (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) across an LED is (roughly) fixed</a:t>
            </a:r>
          </a:p>
          <a:p>
            <a:r>
              <a:rPr lang="en-US" dirty="0"/>
              <a:t>Add a resistor to limit current.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F1CA9D1-11D0-8842-B5A7-5D86D09726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78504" y="1825625"/>
            <a:ext cx="6267564" cy="3992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43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/Users/</a:t>
            </a:r>
            <a:r>
              <a:rPr lang="en-US" dirty="0" err="1"/>
              <a:t>swanson</a:t>
            </a:r>
            <a:r>
              <a:rPr lang="en-US" dirty="0"/>
              <a:t>/UCSD/Teaching/18sp-190/</a:t>
            </a:r>
            <a:r>
              <a:rPr lang="en-US" dirty="0" err="1"/>
              <a:t>QuadClass</a:t>
            </a:r>
            <a:r>
              <a:rPr lang="en-US" dirty="0"/>
              <a:t>-Resources/Lecture\ Slides/Examples/ATmega128RFA1-DevBoard/ATmega128RFA1-DevBoard.sch</a:t>
            </a:r>
          </a:p>
        </p:txBody>
      </p:sp>
    </p:spTree>
    <p:extLst>
      <p:ext uri="{BB962C8B-B14F-4D97-AF65-F5344CB8AC3E}">
        <p14:creationId xmlns:p14="http://schemas.microsoft.com/office/powerpoint/2010/main" val="22428218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11F3-DC28-FB48-99BF-AE993BCD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Your Brightness Carefully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6042-3265-B04C-80FD-FC4A27D3E1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Indicator LEDs do not need to be driven hard</a:t>
            </a:r>
          </a:p>
          <a:p>
            <a:r>
              <a:rPr lang="en-US" dirty="0"/>
              <a:t>The FCB uses 330Ω resistor</a:t>
            </a:r>
          </a:p>
          <a:p>
            <a:pPr lvl="1"/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 = 2.1V; </a:t>
            </a:r>
            <a:r>
              <a:rPr lang="en-US" dirty="0" err="1"/>
              <a:t>Vcc</a:t>
            </a:r>
            <a:r>
              <a:rPr lang="en-US" dirty="0"/>
              <a:t> = 3.3</a:t>
            </a:r>
          </a:p>
          <a:p>
            <a:pPr lvl="1"/>
            <a:r>
              <a:rPr lang="en-US" dirty="0"/>
              <a:t>I = V/R =&gt; I = (3.3-2.1)/330 = 3mA</a:t>
            </a:r>
          </a:p>
          <a:p>
            <a:pPr lvl="1"/>
            <a:r>
              <a:rPr lang="en-US" dirty="0"/>
              <a:t>The maximum brightness (@30mA) is 16x higher</a:t>
            </a:r>
          </a:p>
          <a:p>
            <a:pPr lvl="1"/>
            <a:r>
              <a:rPr lang="en-US" dirty="0"/>
              <a:t>They can easily become </a:t>
            </a:r>
            <a:r>
              <a:rPr lang="en-US" dirty="0" err="1"/>
              <a:t>blindlingly</a:t>
            </a:r>
            <a:r>
              <a:rPr lang="en-US" dirty="0"/>
              <a:t> bright.</a:t>
            </a:r>
          </a:p>
          <a:p>
            <a:r>
              <a:rPr lang="en-US" dirty="0"/>
              <a:t>Remote</a:t>
            </a:r>
          </a:p>
          <a:p>
            <a:pPr lvl="1"/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dirty="0"/>
              <a:t> = 2.1V/2.0V; </a:t>
            </a:r>
            <a:r>
              <a:rPr lang="en-US" dirty="0" err="1"/>
              <a:t>Vcc</a:t>
            </a:r>
            <a:r>
              <a:rPr lang="en-US" dirty="0"/>
              <a:t> = 3.3</a:t>
            </a:r>
          </a:p>
          <a:p>
            <a:pPr lvl="1"/>
            <a:r>
              <a:rPr lang="en-US" dirty="0"/>
              <a:t>R = 510Ω</a:t>
            </a:r>
          </a:p>
          <a:p>
            <a:pPr lvl="1"/>
            <a:r>
              <a:rPr lang="en-US" dirty="0"/>
              <a:t>I  = 2mA</a:t>
            </a:r>
          </a:p>
          <a:p>
            <a:pPr lvl="1"/>
            <a:r>
              <a:rPr lang="en-US" dirty="0"/>
              <a:t>Still plenty bright.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6BB3C2D-105A-8142-A2B1-252F6CCEA9B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1563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D7B48-664D-7B47-8AA3-FB14E218A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your LEDs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67FB5-279C-2D4E-A1EA-2D43995606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Drive directly with MCU pin</a:t>
            </a:r>
          </a:p>
          <a:p>
            <a:pPr lvl="1"/>
            <a:r>
              <a:rPr lang="en-US" dirty="0"/>
              <a:t>Good for indicators</a:t>
            </a:r>
          </a:p>
          <a:p>
            <a:pPr lvl="1"/>
            <a:r>
              <a:rPr lang="en-US" dirty="0"/>
              <a:t>&lt; 10mA/LED</a:t>
            </a:r>
          </a:p>
          <a:p>
            <a:pPr lvl="1"/>
            <a:r>
              <a:rPr lang="en-US" dirty="0"/>
              <a:t>Use a PWM pin to make them dimmable</a:t>
            </a:r>
          </a:p>
          <a:p>
            <a:r>
              <a:rPr lang="en-US" dirty="0"/>
              <a:t>Drive via MOSFET (digital or PWM)</a:t>
            </a:r>
          </a:p>
          <a:p>
            <a:pPr lvl="1"/>
            <a:r>
              <a:rPr lang="en-US" dirty="0"/>
              <a:t>Good for bright LEDs</a:t>
            </a:r>
          </a:p>
          <a:p>
            <a:pPr lvl="1"/>
            <a:r>
              <a:rPr lang="en-US" dirty="0"/>
              <a:t>&lt;500mA total.</a:t>
            </a:r>
          </a:p>
          <a:p>
            <a:r>
              <a:rPr lang="en-US" dirty="0"/>
              <a:t>You can run several LEDs in series if </a:t>
            </a:r>
            <a:r>
              <a:rPr lang="en-US" dirty="0" err="1"/>
              <a:t>V</a:t>
            </a:r>
            <a:r>
              <a:rPr lang="en-US" baseline="-25000" dirty="0" err="1"/>
              <a:t>f</a:t>
            </a:r>
            <a:r>
              <a:rPr lang="en-US" baseline="-25000" dirty="0"/>
              <a:t> </a:t>
            </a:r>
            <a:r>
              <a:rPr lang="en-US" dirty="0"/>
              <a:t> is low enough.</a:t>
            </a:r>
          </a:p>
          <a:p>
            <a:r>
              <a:rPr lang="en-US" dirty="0"/>
              <a:t>You can run them in parallel too, but brightness will vary.</a:t>
            </a:r>
          </a:p>
          <a:p>
            <a:r>
              <a:rPr lang="en-US" dirty="0"/>
              <a:t>You can also just wire them to power.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53A27B6-FDE3-A34A-AB24-B98097625E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02402"/>
            <a:ext cx="5181600" cy="299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37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1B11-64AA-864A-8D43-A7BE459C2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in your LED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1AF67-3404-334A-A5C4-AD5FA48AB3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Pick your LEDs</a:t>
            </a:r>
          </a:p>
          <a:p>
            <a:r>
              <a:rPr lang="en-US" dirty="0"/>
              <a:t>Commit your datasheets</a:t>
            </a:r>
          </a:p>
          <a:p>
            <a:r>
              <a:rPr lang="en-US" dirty="0"/>
              <a:t>Create the Eagle library (including any resistors your need)</a:t>
            </a:r>
          </a:p>
          <a:p>
            <a:r>
              <a:rPr lang="en-US" dirty="0"/>
              <a:t>Add </a:t>
            </a:r>
            <a:r>
              <a:rPr lang="en-US" dirty="0" err="1"/>
              <a:t>led_notes.txt</a:t>
            </a:r>
            <a:r>
              <a:rPr lang="en-US" dirty="0"/>
              <a:t>, explaining your design.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E5560-2048-4A43-9CE5-3DBC1E3793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Eagle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228691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1096375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6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288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1865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342229" y="3064141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421356" y="2491135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201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313872" y="4393288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174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1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– You will manually copy the microcontroller circuit from the BBB.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1151012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39724</TotalTime>
  <Words>1045</Words>
  <Application>Microsoft Macintosh PowerPoint</Application>
  <PresentationFormat>Widescreen</PresentationFormat>
  <Paragraphs>186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Building The Quadcopter Schematic</vt:lpstr>
      <vt:lpstr>Schematics Goals</vt:lpstr>
      <vt:lpstr>Schematic Example</vt:lpstr>
      <vt:lpstr>Eagle Pitfalls</vt:lpstr>
      <vt:lpstr>Electrical Rules Check</vt:lpstr>
      <vt:lpstr>Building The Quadcopter Schematic</vt:lpstr>
      <vt:lpstr>What You Will Build</vt:lpstr>
      <vt:lpstr>What You Will Build</vt:lpstr>
      <vt:lpstr>Three Schematic Design Skills</vt:lpstr>
      <vt:lpstr>Power Supply</vt:lpstr>
      <vt:lpstr>Voltage Regulator Datasheet</vt:lpstr>
      <vt:lpstr>Flight Computer</vt:lpstr>
      <vt:lpstr>uController Datasheet and Reference Design</vt:lpstr>
      <vt:lpstr>Inertial Measurement Unit</vt:lpstr>
      <vt:lpstr>IMU datasheet</vt:lpstr>
      <vt:lpstr>Why I2C?</vt:lpstr>
      <vt:lpstr>I2C Bus Architecture</vt:lpstr>
      <vt:lpstr>Motors and Props</vt:lpstr>
      <vt:lpstr>Motor Driver</vt:lpstr>
      <vt:lpstr>Pulse Width Modulation</vt:lpstr>
      <vt:lpstr>Motor Switching: Inductance and Flyback</vt:lpstr>
      <vt:lpstr>Motor Switching: Inductance and Flyback</vt:lpstr>
      <vt:lpstr>Motor Switching: Inductance and Flyback</vt:lpstr>
      <vt:lpstr>LEDs </vt:lpstr>
      <vt:lpstr>LED Design </vt:lpstr>
      <vt:lpstr>LED Selection</vt:lpstr>
      <vt:lpstr>LED Datasheets</vt:lpstr>
      <vt:lpstr>LED Circuit design</vt:lpstr>
      <vt:lpstr>Limiting Current </vt:lpstr>
      <vt:lpstr>Set Your Brightness Carefully</vt:lpstr>
      <vt:lpstr>Controlling your LEDs</vt:lpstr>
      <vt:lpstr>Turning in your LED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Swanson, Steven</dc:creator>
  <cp:lastModifiedBy>Swanson, Steven</cp:lastModifiedBy>
  <cp:revision>44</cp:revision>
  <dcterms:created xsi:type="dcterms:W3CDTF">2019-01-23T07:14:31Z</dcterms:created>
  <dcterms:modified xsi:type="dcterms:W3CDTF">2019-04-01T06:35:47Z</dcterms:modified>
</cp:coreProperties>
</file>